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2E7557-4909-46AB-B7F8-F92CD93D7BA8}">
  <a:tblStyle styleId="{582E7557-4909-46AB-B7F8-F92CD93D7BA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91acb8c5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91acb8c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91acb8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91acb8c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91e999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91e99977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94c94a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a94c94af2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180207"/>
            <a:ext cx="1160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Scalable Agentic AI for Multi-Modal Video Classification, Summarization, and Analysis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567100" y="2305154"/>
            <a:ext cx="4815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AAI-521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vanced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Multimodal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 Analysis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567100" y="4117387"/>
            <a:ext cx="5057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Gangadhar Singh Shiva | Nagarajan Mahalingam | Akshobhya Rao BV</a:t>
            </a:r>
            <a:endParaRPr b="1" i="0" sz="175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Team- 3</a:t>
            </a:r>
            <a:endParaRPr b="1" sz="17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BD5E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567100" y="5722909"/>
            <a:ext cx="495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University </a:t>
            </a: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San Diego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567100" y="6055113"/>
            <a:ext cx="5057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December 2025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Gears Circular Green Blue Squares (Provided by Getty Images)"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615" y="152400"/>
            <a:ext cx="1916984" cy="1916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1" y="2221784"/>
            <a:ext cx="4483814" cy="448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399407"/>
            <a:ext cx="3492549" cy="3164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800" y="2323200"/>
            <a:ext cx="3230500" cy="3229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99" y="2399407"/>
            <a:ext cx="3492549" cy="31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152554" y="3199507"/>
            <a:ext cx="233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Adaptive Workflow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66775" y="4075807"/>
            <a:ext cx="2901999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Design and implement a conditional processing pipeline using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LangGraph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to manage state and dynamically route tasks based on classification certainty.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4848888" y="3123300"/>
            <a:ext cx="284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Optimize Classification and Ana</a:t>
            </a:r>
            <a:r>
              <a:rPr b="1" lang="en-US" sz="18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lysis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330425" y="3991550"/>
            <a:ext cx="32304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Experiment  with 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ResNet18, fine tuned with Lora for parameter-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and CNN+LSTM+FC Layer for classification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Yolov8+SSIM 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-  performance video analysis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8474124" y="3275707"/>
            <a:ext cx="280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Multi-Modal Resilience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423374" y="3999607"/>
            <a:ext cx="29019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Implement auxiliary data retrieval (audio transcription) and logic refinements to maintain quality and guarantee relevant contextual data.</a:t>
            </a:r>
            <a:endParaRPr/>
          </a:p>
        </p:txBody>
      </p:sp>
      <p:pic>
        <p:nvPicPr>
          <p:cNvPr descr="image.png"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0525" y="251370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43750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45699" y="251370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Project Objectives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LangGraph Agentic AI Workflow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725"/>
            <a:ext cx="3930325" cy="5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375" y="1374450"/>
            <a:ext cx="368790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150" y="1447725"/>
            <a:ext cx="3487450" cy="46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71500" y="1317426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 Backbone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571500" y="2694682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LoRA Adaptation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71500" y="4071937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23" name="Google Shape;123;p16"/>
          <p:cNvGraphicFramePr/>
          <p:nvPr/>
        </p:nvGraphicFramePr>
        <p:xfrm>
          <a:off x="571500" y="4595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{582E7557-4909-46AB-B7F8-F92CD93D7BA8}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Trainable Params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" name="Google Shape;124;p16"/>
          <p:cNvSpPr txBox="1"/>
          <p:nvPr/>
        </p:nvSpPr>
        <p:spPr>
          <a:xfrm>
            <a:off x="666750" y="180224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762000" y="1803201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Residual connections: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H(x) = F(x) + x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666750" y="226703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762000" y="2267991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Pre-trained on ImageNet weights.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666750" y="317950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62000" y="3180457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Low-rank matrices: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 = W₀ + BA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666750" y="364429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62000" y="3645247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Rank r = 4 (Only 0.5% params trainable).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71500" y="509394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4341316" y="509394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571500" y="560635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4341316" y="560635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571500" y="611877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341316" y="611877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71500" y="663118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341316" y="663118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 Architecture </a:t>
            </a:r>
            <a:endParaRPr sz="700"/>
          </a:p>
        </p:txBody>
      </p:sp>
      <p:sp>
        <p:nvSpPr>
          <p:cNvPr id="141" name="Google Shape;141;p16"/>
          <p:cNvSpPr/>
          <p:nvPr/>
        </p:nvSpPr>
        <p:spPr>
          <a:xfrm>
            <a:off x="571500" y="907851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400" y="893725"/>
            <a:ext cx="5189824" cy="58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6340275" y="116625"/>
            <a:ext cx="50349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ResNet18+Lora is preferred model for Routing due to </a:t>
            </a: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high-performance classification, reduced training costs.</a:t>
            </a:r>
            <a:endParaRPr b="1" sz="100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/>
        </p:nvSpPr>
        <p:spPr>
          <a:xfrm>
            <a:off x="571500" y="4452937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49" name="Google Shape;149;p17"/>
          <p:cNvGraphicFramePr/>
          <p:nvPr/>
        </p:nvGraphicFramePr>
        <p:xfrm>
          <a:off x="571500" y="4976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{582E7557-4909-46AB-B7F8-F92CD93D7BA8}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85.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84.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p17"/>
          <p:cNvSpPr/>
          <p:nvPr/>
        </p:nvSpPr>
        <p:spPr>
          <a:xfrm>
            <a:off x="571500" y="509394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4341316" y="509394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71500" y="560635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4341316" y="560635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571500" y="611877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4341316" y="611877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571500" y="663118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341316" y="663118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CNN-LSTM-FC Pipeline for Activity 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571500" y="907851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00" y="1088750"/>
            <a:ext cx="4624525" cy="56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660675" y="794250"/>
            <a:ext cx="432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 -Spatial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Feature Extraction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Extracts robust feature vectors from each individual video frame.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71500" y="1902075"/>
            <a:ext cx="4053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LSTM -Temporal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Temporal Modeling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Processes the sequence of feature vectors to model dependencies over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660675" y="3001900"/>
            <a:ext cx="4256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FC -Classification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Classification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Softmax layer performs final class prediction for the entire activity sequence.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764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571500" y="5581650"/>
            <a:ext cx="5286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 Real-time Identification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334125" y="1676400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Key Components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6334125" y="3840349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Extraction Efficiency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524625" y="2162175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Real-time identification of human subjects.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6524625" y="2531715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SSIM Analysis: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Measures visual similarity between consecutive frames.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6524625" y="3175545"/>
            <a:ext cx="5095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Dual-Criteria: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Select if SSIM ≤ 0.85 AND human detected.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Select Frame and create a highlighted short video.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429375" y="417278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524625" y="417373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Target: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≤ 10% of total frames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429375" y="454232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6524625" y="454327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Achieved: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8.7% keyframe rate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429375" y="491186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6524625" y="491281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Result: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91.3% reduction in LLM tokens</a:t>
            </a:r>
            <a:endParaRPr/>
          </a:p>
        </p:txBody>
      </p:sp>
      <p:pic>
        <p:nvPicPr>
          <p:cNvPr descr="image.png" id="181" name="Google Shape;18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975" y="221932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2" name="Google Shape;18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925" y="2588865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3" name="Google Shape;18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450" y="323269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Analysis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025" y="2366475"/>
            <a:ext cx="5171750" cy="2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1" name="Google Shape;1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809625" y="1920329"/>
            <a:ext cx="5240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A: Cricket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809625" y="242515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809625" y="287089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98.2%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"cricket shot"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80962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6429375" y="1920329"/>
            <a:ext cx="5240655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B: Running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6429375" y="2425154"/>
            <a:ext cx="49911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6429375" y="287089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72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playing cello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642937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50" y="4076850"/>
            <a:ext cx="5993601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4020600"/>
            <a:ext cx="6066726" cy="19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076700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/>
        </p:nvSpPr>
        <p:spPr>
          <a:xfrm>
            <a:off x="809625" y="4276725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C: Unknown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809625" y="478155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809625" y="522729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42.0%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"unknown"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809625" y="567303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Transcription - Extr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 unsuccessful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722" y="1913700"/>
            <a:ext cx="5922761" cy="1780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00" y="1603063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560025" y="1803088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D: Punch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560025" y="230791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560025" y="275365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55.7%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"boxing"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560025" y="319939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Refinement (Normalized) Ext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raction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unsuccessful</a:t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100" y="4029400"/>
            <a:ext cx="5858602" cy="20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7" name="Google Shape;2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187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2562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571500" y="2017365"/>
            <a:ext cx="1104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objectives of creating a robust, adaptive, and modular AI pipeline using LangGraph were successfully met, featuring parameter-efficient fine-tuning and resource-conscious summarization.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817840" y="3941415"/>
            <a:ext cx="2055256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Verified Resilience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866775" y="4922490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Multi-modal fallbacks provide comprehensive analysis.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4089082" y="3941415"/>
            <a:ext cx="118014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Efficiency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3700462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91.3% reduction in token consumption.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6727745" y="3941415"/>
            <a:ext cx="1570196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State-Aware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6534150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Reliable operational control for future AI apps.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9546431" y="3941415"/>
            <a:ext cx="1600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9367837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92.4% accuracy with only 0.5% trainable params.</a:t>
            </a:r>
            <a:endParaRPr/>
          </a:p>
        </p:txBody>
      </p:sp>
      <p:pic>
        <p:nvPicPr>
          <p:cNvPr descr="image.png" id="240" name="Google Shape;2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6868" y="325561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1" name="Google Shape;24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9131" y="3255615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2" name="Google Shape;24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7093" y="3255615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